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  <p:sldMasterId id="2147483823" r:id="rId2"/>
    <p:sldMasterId id="2147483835" r:id="rId3"/>
    <p:sldMasterId id="2147483873" r:id="rId4"/>
    <p:sldMasterId id="2147484002" r:id="rId5"/>
    <p:sldMasterId id="2147484014" r:id="rId6"/>
    <p:sldMasterId id="2147484452" r:id="rId7"/>
  </p:sldMasterIdLst>
  <p:notesMasterIdLst>
    <p:notesMasterId r:id="rId23"/>
  </p:notesMasterIdLst>
  <p:sldIdLst>
    <p:sldId id="374" r:id="rId8"/>
    <p:sldId id="375" r:id="rId9"/>
    <p:sldId id="362" r:id="rId10"/>
    <p:sldId id="378" r:id="rId11"/>
    <p:sldId id="315" r:id="rId12"/>
    <p:sldId id="346" r:id="rId13"/>
    <p:sldId id="345" r:id="rId14"/>
    <p:sldId id="379" r:id="rId15"/>
    <p:sldId id="380" r:id="rId16"/>
    <p:sldId id="382" r:id="rId17"/>
    <p:sldId id="381" r:id="rId18"/>
    <p:sldId id="324" r:id="rId19"/>
    <p:sldId id="384" r:id="rId20"/>
    <p:sldId id="383" r:id="rId21"/>
    <p:sldId id="38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66"/>
    <a:srgbClr val="FF66FF"/>
    <a:srgbClr val="66FFFF"/>
    <a:srgbClr val="660066"/>
    <a:srgbClr val="FFFF00"/>
    <a:srgbClr val="CCFFFF"/>
    <a:srgbClr val="800000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79928" autoAdjust="0"/>
  </p:normalViewPr>
  <p:slideViewPr>
    <p:cSldViewPr>
      <p:cViewPr>
        <p:scale>
          <a:sx n="60" d="100"/>
          <a:sy n="60" d="100"/>
        </p:scale>
        <p:origin x="-165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7BCD14-5738-4D90-AEA6-6124E19D3C08}" type="datetimeFigureOut">
              <a:rPr lang="en-US"/>
              <a:pPr>
                <a:defRPr/>
              </a:pPr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DA69C69-CE2E-480E-B6AC-8EA3CBC2A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09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11666-EFC7-4CE8-AABF-EBEA70C19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327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D0FA-E472-4F22-85D0-D893E7DB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62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56B3-605C-4778-8BDB-5836B9E45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12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504F75D-AB60-4A80-98B3-E7326AAD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610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F0911EA-04CC-487F-BA04-1958CE1D8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9106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112EEC1-D134-46C7-97F8-4CB93E0DF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593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4D9FE4E-5BBE-436B-8A9E-63CF86EE4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45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EAE9D4A-1DC3-48FC-8EB9-CF59039EE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509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75CC79D-1E90-4A0C-8D98-D4F65D05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34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8D7ED83-B982-40A2-A212-3482517D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627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68A092A4-8DF9-4F2C-81EE-88F8FD51F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295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9A90-9B8B-4ECB-A609-203F82953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6947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3B3D2EE2-8F73-4BCE-8EB0-FAA828E4F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4900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AD701A3-F1CE-4BBD-86FE-301B23120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5974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FEDF0A5-2EC7-49CA-A68D-88B47B55B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33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2992-00FE-4605-8594-2CCEE9357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5627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C233-AE83-4677-B8F8-CA503FF78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557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7151-ABB8-4B03-BE9F-6EF06F506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4968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F45DA-1BA0-4CAC-836C-A651C43B9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598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668D-D6CF-49BF-AC85-D0931C593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8541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6269-72AC-4479-A994-379DF34A2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9585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4071-FFA5-4224-9CED-8DF44CF73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53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53FB-E4DF-4DCA-A209-5D5783A7C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4633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FB5B-AE4F-4819-A28B-6DF172102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8223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4513-6AD7-4253-853F-61CF132AA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594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A40E-A597-4D3D-BF76-7EFB74802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474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9123-0A4A-4192-9D6F-ABB27CAEC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186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A422C00-C67E-4FDE-A7BB-006DB422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4648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D38270E-04C5-4258-A0A4-7AEB6A4ED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94101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A2EE1F63-2D4B-41A3-98AA-0E0883AB4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3668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6A82D63-E325-4022-B769-E3BB0C6CC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735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E12C06F3-7A2E-417B-AC7A-06F59CC87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6855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B280EDFF-CB57-436D-B33F-0D266BC49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178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B61F-F681-48BD-A41D-56AC4B86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573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92CD6509-9E7B-4E54-9C42-7AC73A81A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6743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24B80668-C00D-4232-8FBE-F7AA41F4E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274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7D1D15D2-8603-4B8F-9376-426DAE4F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8970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8ABC2C91-D1A2-49B6-96EE-3E41EC094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9370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F4D8094A-20A1-4197-B0BE-53AC3545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5354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000F474F-459E-4745-B6DF-66D0B48C7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2576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E854-BB37-4248-B312-11616CD7C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56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ECF1-298C-497F-8E11-E28F3765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3157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1A917-F559-4012-9734-20CD84AE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903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7C80-D3B4-44ED-B32B-E98D9D2A1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3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91432-1DDF-45A8-97E3-6A642CFFD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486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6495-3EDF-4226-9516-7BF517E94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4345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79F7A-331C-435A-B070-FF82F8017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5108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B8B50-6724-4CA1-8FB5-901B36FD8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3991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FDDEE-9180-43F7-8092-84613C83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7627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E8D8-6FC8-479B-B93C-C1B1961FF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890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8007-4113-4726-850A-D9C4F8C1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2875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46B5A-CB76-483C-9C82-2F1F75C3F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639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00E6-2970-4288-BA59-79235DA1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390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155D5-8E2B-48D4-A510-736E78863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4034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8204-41F9-4B98-895F-565592EA7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00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45BF-381C-483E-9F26-644265656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96351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CE0D-1071-4E59-A3B5-0F966B720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6977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C6BB-32B8-4EA1-8BF7-A4A94E16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0235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E17FC-9134-435C-AB35-0BD4FE34F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05475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2F66-1685-4DD3-8D47-B7A4BB88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7803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A36B-3BBA-4A1C-B965-E047F5F24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3505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BCE2-F0F7-4C2D-9382-59ADC5693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84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F81D4-BC8A-45C5-8AFC-B77D3E10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81354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1AA3-7DBA-4BC0-8257-8952147FE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21513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105"/>
          <p:cNvSpPr>
            <a:spLocks noChangeArrowheads="1"/>
          </p:cNvSpPr>
          <p:nvPr/>
        </p:nvSpPr>
        <p:spPr bwMode="gray">
          <a:xfrm>
            <a:off x="3810000" y="2971800"/>
            <a:ext cx="700088" cy="700088"/>
          </a:xfrm>
          <a:prstGeom prst="ellipse">
            <a:avLst/>
          </a:prstGeom>
          <a:solidFill>
            <a:srgbClr val="FFFFFF">
              <a:alpha val="14902"/>
            </a:srgbClr>
          </a:solidFill>
          <a:ln w="9525">
            <a:solidFill>
              <a:srgbClr val="FFFFFF">
                <a:alpha val="30196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106"/>
          <p:cNvSpPr>
            <a:spLocks noChangeArrowheads="1"/>
          </p:cNvSpPr>
          <p:nvPr/>
        </p:nvSpPr>
        <p:spPr bwMode="gray">
          <a:xfrm>
            <a:off x="4495800" y="4054475"/>
            <a:ext cx="300038" cy="303213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107"/>
          <p:cNvSpPr>
            <a:spLocks noChangeArrowheads="1"/>
          </p:cNvSpPr>
          <p:nvPr/>
        </p:nvSpPr>
        <p:spPr bwMode="gray">
          <a:xfrm>
            <a:off x="304800" y="5410200"/>
            <a:ext cx="247650" cy="250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solidFill>
              <a:srgbClr val="FFFFFF">
                <a:alpha val="50195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7"/>
          <p:cNvSpPr>
            <a:spLocks noChangeArrowheads="1"/>
          </p:cNvSpPr>
          <p:nvPr/>
        </p:nvSpPr>
        <p:spPr bwMode="gray">
          <a:xfrm>
            <a:off x="4405313" y="5056188"/>
            <a:ext cx="1373187" cy="142557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110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4343400" y="4876800"/>
            <a:ext cx="1547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88" descr="03"/>
          <p:cNvSpPr>
            <a:spLocks noChangeArrowheads="1"/>
          </p:cNvSpPr>
          <p:nvPr/>
        </p:nvSpPr>
        <p:spPr bwMode="gray">
          <a:xfrm>
            <a:off x="7548563" y="5075238"/>
            <a:ext cx="1312862" cy="1365250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111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7486650" y="4911725"/>
            <a:ext cx="1550988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86"/>
          <p:cNvSpPr>
            <a:spLocks noChangeArrowheads="1"/>
          </p:cNvSpPr>
          <p:nvPr/>
        </p:nvSpPr>
        <p:spPr bwMode="gray">
          <a:xfrm>
            <a:off x="5991225" y="5116513"/>
            <a:ext cx="1314450" cy="13176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57150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" name="Picture 112" descr="season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5895975" y="4967288"/>
            <a:ext cx="15478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3"/>
          <p:cNvSpPr txBox="1">
            <a:spLocks noChangeArrowheads="1"/>
          </p:cNvSpPr>
          <p:nvPr/>
        </p:nvSpPr>
        <p:spPr bwMode="black">
          <a:xfrm>
            <a:off x="209550" y="1524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solidFill>
                  <a:srgbClr val="000000"/>
                </a:solidFill>
                <a:effectLst/>
                <a:latin typeface="Verdana" pitchFamily="34" charset="0"/>
              </a:rPr>
              <a:t>LOGO</a:t>
            </a:r>
          </a:p>
        </p:txBody>
      </p:sp>
      <p:pic>
        <p:nvPicPr>
          <p:cNvPr id="16" name="Picture 10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20"/>
          <p:cNvSpPr>
            <a:spLocks noChangeArrowheads="1"/>
          </p:cNvSpPr>
          <p:nvPr/>
        </p:nvSpPr>
        <p:spPr bwMode="gray">
          <a:xfrm>
            <a:off x="0" y="0"/>
            <a:ext cx="9144000" cy="1600200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990600"/>
            <a:ext cx="8229600" cy="1143000"/>
          </a:xfrm>
        </p:spPr>
        <p:txBody>
          <a:bodyPr/>
          <a:lstStyle>
            <a:lvl1pPr algn="r">
              <a:defRPr sz="600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219200" y="2438400"/>
            <a:ext cx="7543800" cy="3651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553200"/>
            <a:ext cx="838200" cy="168275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2971800" y="6550025"/>
            <a:ext cx="1143000" cy="155575"/>
          </a:xfrm>
        </p:spPr>
        <p:txBody>
          <a:bodyPr/>
          <a:lstStyle>
            <a:lvl1pPr algn="ctr"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8001000" y="228600"/>
            <a:ext cx="914400" cy="185738"/>
          </a:xfrm>
        </p:spPr>
        <p:txBody>
          <a:bodyPr/>
          <a:lstStyle>
            <a:lvl1pPr algn="r" eaLnBrk="0" hangingPunct="0">
              <a:defRPr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5FD267C6-5628-406A-9FE8-DD6F580CD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564108"/>
      </p:ext>
    </p:extLst>
  </p:cSld>
  <p:clrMapOvr>
    <a:masterClrMapping/>
  </p:clrMapOvr>
  <p:transition>
    <p:pull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2CE88BC-5C58-4E08-95FB-9BD2591AB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7593638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5AE7-DEBB-4B50-918F-988AF0DB2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4782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23CF66D-DB75-499E-9FEC-3E47036C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8661783"/>
      </p:ext>
    </p:extLst>
  </p:cSld>
  <p:clrMapOvr>
    <a:masterClrMapping/>
  </p:clrMapOvr>
  <p:transition>
    <p:pull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430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5CDC6A7-3248-4089-8E7C-965010C46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1231259"/>
      </p:ext>
    </p:extLst>
  </p:cSld>
  <p:clrMapOvr>
    <a:masterClrMapping/>
  </p:clrMapOvr>
  <p:transition>
    <p:pull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9F2D847-B644-4064-8F81-2BDAE2685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580983"/>
      </p:ext>
    </p:extLst>
  </p:cSld>
  <p:clrMapOvr>
    <a:masterClrMapping/>
  </p:clrMapOvr>
  <p:transition>
    <p:pull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7148134-F234-443A-AE8C-FAB8CAFAA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365674"/>
      </p:ext>
    </p:extLst>
  </p:cSld>
  <p:clrMapOvr>
    <a:masterClrMapping/>
  </p:clrMapOvr>
  <p:transition>
    <p:pull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0833E05-8C26-4BF6-A5C4-5CDEB56C7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1824799"/>
      </p:ext>
    </p:extLst>
  </p:cSld>
  <p:clrMapOvr>
    <a:masterClrMapping/>
  </p:clrMapOvr>
  <p:transition>
    <p:pull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23F7B2B-7561-4158-AF21-344AC99C9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195344"/>
      </p:ext>
    </p:extLst>
  </p:cSld>
  <p:clrMapOvr>
    <a:masterClrMapping/>
  </p:clrMapOvr>
  <p:transition>
    <p:pull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4509295-C2D3-4A7E-803F-08FEF7E1F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463922"/>
      </p:ext>
    </p:extLst>
  </p:cSld>
  <p:clrMapOvr>
    <a:masterClrMapping/>
  </p:clrMapOvr>
  <p:transition>
    <p:pull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CB257B6-0817-4FEF-BBF4-AF1602C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447149"/>
      </p:ext>
    </p:extLst>
  </p:cSld>
  <p:clrMapOvr>
    <a:masterClrMapping/>
  </p:clrMapOvr>
  <p:transition>
    <p:pull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4000"/>
            <a:ext cx="2095500" cy="607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54000"/>
            <a:ext cx="6134100" cy="607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03B7DC-E32B-4E79-8A7D-ACC9C48AD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683946"/>
      </p:ext>
    </p:extLst>
  </p:cSld>
  <p:clrMapOvr>
    <a:masterClrMapping/>
  </p:clrMapOvr>
  <p:transition>
    <p:pull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4000"/>
            <a:ext cx="83820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382000" cy="51816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058014-A97D-434F-B7B9-71E5E2AF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5717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C4A7-5086-468C-B636-4123DB450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02502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7178CC5-900A-47BF-A0A7-501560076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169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7DA77-D1B0-4CEA-A18A-4C3CE00E6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67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26A0A4-F811-46A5-80B4-0AFC4F577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92337A-4712-4038-8621-632BA6866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7" r:id="rId1"/>
    <p:sldLayoutId id="2147484718" r:id="rId2"/>
    <p:sldLayoutId id="2147484719" r:id="rId3"/>
    <p:sldLayoutId id="2147484720" r:id="rId4"/>
    <p:sldLayoutId id="2147484721" r:id="rId5"/>
    <p:sldLayoutId id="2147484722" r:id="rId6"/>
    <p:sldLayoutId id="2147484723" r:id="rId7"/>
    <p:sldLayoutId id="2147484724" r:id="rId8"/>
    <p:sldLayoutId id="2147484725" r:id="rId9"/>
    <p:sldLayoutId id="2147484726" r:id="rId10"/>
    <p:sldLayoutId id="2147484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FD4726F-8A16-48A6-A1C7-536703814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D2A939BC-0084-4651-84B2-59CBB57AF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  <p:sldLayoutId id="2147484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958E264-26F3-4D29-8260-222F49E09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71F51B8-03FF-46B9-91CF-6DFFDE5B5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1" descr="Picture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11"/>
          <a:stretch>
            <a:fillRect/>
          </a:stretch>
        </p:blipFill>
        <p:spPr bwMode="auto">
          <a:xfrm>
            <a:off x="0" y="3536950"/>
            <a:ext cx="51816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9" name="Rectangle 95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6600" y="6470650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33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77000"/>
            <a:ext cx="19812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94463"/>
            <a:ext cx="685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00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D753A7-E64D-4F1C-BEA8-BE0F07D3B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8" name="Line 91"/>
          <p:cNvSpPr>
            <a:spLocks noChangeShapeType="1"/>
          </p:cNvSpPr>
          <p:nvPr/>
        </p:nvSpPr>
        <p:spPr bwMode="auto">
          <a:xfrm>
            <a:off x="228600" y="990600"/>
            <a:ext cx="6096000" cy="0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5" name="Oval 69" descr="02"/>
          <p:cNvSpPr>
            <a:spLocks noChangeArrowheads="1"/>
          </p:cNvSpPr>
          <p:nvPr/>
        </p:nvSpPr>
        <p:spPr bwMode="gray">
          <a:xfrm>
            <a:off x="7315200" y="609600"/>
            <a:ext cx="687388" cy="685800"/>
          </a:xfrm>
          <a:prstGeom prst="ellipse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26" name="Oval 70" descr="01"/>
          <p:cNvSpPr>
            <a:spLocks noChangeArrowheads="1"/>
          </p:cNvSpPr>
          <p:nvPr/>
        </p:nvSpPr>
        <p:spPr bwMode="gray">
          <a:xfrm>
            <a:off x="6400800" y="609600"/>
            <a:ext cx="725488" cy="685800"/>
          </a:xfrm>
          <a:prstGeom prst="ellipse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227" name="Oval 71" descr="03"/>
          <p:cNvSpPr>
            <a:spLocks noChangeArrowheads="1"/>
          </p:cNvSpPr>
          <p:nvPr/>
        </p:nvSpPr>
        <p:spPr bwMode="gray">
          <a:xfrm>
            <a:off x="8153400" y="609600"/>
            <a:ext cx="762000" cy="685800"/>
          </a:xfrm>
          <a:prstGeom prst="ellipse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28" name="Picture 101" descr="season_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8134350" y="515938"/>
            <a:ext cx="8223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02" descr="season_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7277100" y="539750"/>
            <a:ext cx="8064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03" descr="season_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087" t="15094" r="12962" b="45284"/>
          <a:stretch>
            <a:fillRect/>
          </a:stretch>
        </p:blipFill>
        <p:spPr bwMode="gray">
          <a:xfrm>
            <a:off x="6372225" y="515938"/>
            <a:ext cx="8223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228600" y="254000"/>
            <a:ext cx="83820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  <p:sldLayoutId id="2147484762" r:id="rId12"/>
    <p:sldLayoutId id="2147484763" r:id="rId13"/>
  </p:sldLayoutIdLst>
  <p:transition>
    <p:pull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7"/>
          <p:cNvSpPr txBox="1">
            <a:spLocks noChangeArrowheads="1"/>
          </p:cNvSpPr>
          <p:nvPr/>
        </p:nvSpPr>
        <p:spPr bwMode="auto">
          <a:xfrm>
            <a:off x="-25400" y="2590800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CHÀO MỪNG QUÝ THẦY CÔ GIÁO ĐẾN DỰ GIỜ VÀ THĂM LỚP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7650" y="558323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1"/>
          <p:cNvSpPr txBox="1">
            <a:spLocks noChangeArrowheads="1"/>
          </p:cNvSpPr>
          <p:nvPr/>
        </p:nvSpPr>
        <p:spPr bwMode="auto">
          <a:xfrm>
            <a:off x="401638" y="252413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003366"/>
                </a:solidFill>
                <a:effectLst/>
                <a:latin typeface="Times New Roman" pitchFamily="18" charset="0"/>
              </a:rPr>
              <a:t>    </a:t>
            </a:r>
            <a:r>
              <a:rPr lang="en-US" b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tập</a:t>
            </a:r>
            <a:r>
              <a:rPr lang="en-US" b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2/ 44,45: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tình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xúc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hiện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thể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xếp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này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kiểu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thán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?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 ?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381000" y="1508125"/>
            <a:ext cx="8350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b="1" dirty="0">
                <a:solidFill>
                  <a:srgbClr val="000000"/>
                </a:solidFill>
                <a:effectLst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		(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8 - 1945.</a:t>
            </a:r>
          </a:p>
          <a:p>
            <a:pPr eaLnBrk="1" hangingPunct="1"/>
            <a:endParaRPr lang="en-US" sz="2200" i="1" dirty="0">
              <a:solidFill>
                <a:srgbClr val="000000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429000"/>
            <a:ext cx="85344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cuồng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vi-VN" b="1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(Tô Hoài – Dế Mèn phiêu lưu kí)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vi-VN" i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defRPr/>
            </a:pP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Bộc lộ cảm xúc ân hận của Dế Mèn trước cái chết thảm thương, oan ức của Dế Choắt.</a:t>
            </a:r>
          </a:p>
          <a:p>
            <a:pPr algn="just"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* Các câu trên có bộc lộ cảm xúc nhưng không có các dấu hiệu đặc trưng của câu cảm thán (từ ngữ cảm thán, dấu chấm than)</a:t>
            </a:r>
            <a:endParaRPr lang="en-US" b="1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=&gt;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10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18">
            <a:off x="7845426" y="20637"/>
            <a:ext cx="1320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"/>
          <p:cNvSpPr txBox="1">
            <a:spLocks noChangeArrowheads="1"/>
          </p:cNvSpPr>
          <p:nvPr/>
        </p:nvSpPr>
        <p:spPr bwMode="auto">
          <a:xfrm>
            <a:off x="1066800" y="179388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86: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  <a:p>
            <a:pPr eaLnBrk="1" hangingPunct="1"/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30213" y="1339850"/>
            <a:ext cx="853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660066"/>
                </a:solidFill>
                <a:effectLst/>
                <a:latin typeface=".VnPresent" pitchFamily="34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 / 45 : 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/>
            <a:endParaRPr lang="en-US" b="1" dirty="0">
              <a:solidFill>
                <a:srgbClr val="0D0D0D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i="1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9638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30213" y="3732213"/>
            <a:ext cx="853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660066"/>
                </a:solidFill>
                <a:effectLst/>
                <a:latin typeface=".VnPresent" pitchFamily="34" charset="0"/>
                <a:cs typeface="Times New Roman" pitchFamily="18" charset="0"/>
              </a:rPr>
              <a:t>  </a:t>
            </a:r>
            <a:r>
              <a:rPr lang="en-US" u="sng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VD: 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Mẹ ơi, tình yêu mà mẹ đã dành cho con thiêng liêng biết bao !</a:t>
            </a:r>
          </a:p>
          <a:p>
            <a:pPr eaLnBrk="1" hangingPunct="1">
              <a:buFontTx/>
              <a:buChar char="-"/>
            </a:pPr>
            <a:r>
              <a:rPr lang="en-US">
                <a:solidFill>
                  <a:srgbClr val="0D0D0D"/>
                </a:solidFill>
                <a:effectLst/>
                <a:latin typeface="Times New Roman" pitchFamily="18" charset="0"/>
                <a:cs typeface="Times New Roman" pitchFamily="18" charset="0"/>
              </a:rPr>
              <a:t> Đẹp thay cảnh mặt trời buổi bình minh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066800" y="3281363"/>
            <a:ext cx="274320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H×nh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thøc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7010400" y="3886200"/>
            <a:ext cx="11430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152400" y="5064125"/>
            <a:ext cx="1676400" cy="1382713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tõ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÷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c¶m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th¸n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0" y="1905000"/>
            <a:ext cx="3048000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effectLst/>
              </a:rPr>
              <a:t>C©u c¶m th¸n    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572000" y="2590800"/>
            <a:ext cx="2133600" cy="609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5410200" y="3276600"/>
            <a:ext cx="2819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effectLst/>
              </a:rPr>
              <a:t>Chøc n¨ng    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514600" y="5018088"/>
            <a:ext cx="1828800" cy="1382712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KÕt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thóc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b»ng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dÊu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than    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1676400" cy="1382713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lé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trùc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tiÕp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c¶m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xóc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   </a:t>
            </a:r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2514600" y="2590800"/>
            <a:ext cx="1981200" cy="685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7467600" y="5105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effectLst/>
              <a:latin typeface="Tahoma" pitchFamily="34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6858000" y="4953000"/>
            <a:ext cx="2057400" cy="1384300"/>
          </a:xfrm>
          <a:prstGeom prst="rec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chương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H="1">
            <a:off x="5943600" y="3886200"/>
            <a:ext cx="10668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 flipH="1">
            <a:off x="990600" y="3886200"/>
            <a:ext cx="13716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2362200" y="3886200"/>
            <a:ext cx="12954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53340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(5)</a:t>
            </a:r>
          </a:p>
        </p:txBody>
      </p:sp>
      <p:sp>
        <p:nvSpPr>
          <p:cNvPr id="70674" name="Text Box 19"/>
          <p:cNvSpPr txBox="1">
            <a:spLocks noChangeArrowheads="1"/>
          </p:cNvSpPr>
          <p:nvPr/>
        </p:nvSpPr>
        <p:spPr bwMode="auto">
          <a:xfrm>
            <a:off x="3657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(4)</a:t>
            </a:r>
          </a:p>
        </p:txBody>
      </p:sp>
      <p:sp>
        <p:nvSpPr>
          <p:cNvPr id="70675" name="Text Box 20"/>
          <p:cNvSpPr txBox="1">
            <a:spLocks noChangeArrowheads="1"/>
          </p:cNvSpPr>
          <p:nvPr/>
        </p:nvSpPr>
        <p:spPr bwMode="auto">
          <a:xfrm>
            <a:off x="381000" y="4495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(3)</a:t>
            </a:r>
          </a:p>
        </p:txBody>
      </p:sp>
      <p:sp>
        <p:nvSpPr>
          <p:cNvPr id="70676" name="Text Box 21"/>
          <p:cNvSpPr txBox="1">
            <a:spLocks noChangeArrowheads="1"/>
          </p:cNvSpPr>
          <p:nvPr/>
        </p:nvSpPr>
        <p:spPr bwMode="auto">
          <a:xfrm>
            <a:off x="19812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(1)</a:t>
            </a:r>
          </a:p>
        </p:txBody>
      </p:sp>
      <p:sp>
        <p:nvSpPr>
          <p:cNvPr id="70677" name="Text Box 22"/>
          <p:cNvSpPr txBox="1">
            <a:spLocks noChangeArrowheads="1"/>
          </p:cNvSpPr>
          <p:nvPr/>
        </p:nvSpPr>
        <p:spPr bwMode="auto">
          <a:xfrm rot="-188249">
            <a:off x="7970838" y="4448175"/>
            <a:ext cx="592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(6)</a:t>
            </a:r>
          </a:p>
        </p:txBody>
      </p:sp>
      <p:sp>
        <p:nvSpPr>
          <p:cNvPr id="70678" name="Text Box 23"/>
          <p:cNvSpPr txBox="1">
            <a:spLocks noChangeArrowheads="1"/>
          </p:cNvSpPr>
          <p:nvPr/>
        </p:nvSpPr>
        <p:spPr bwMode="auto">
          <a:xfrm>
            <a:off x="6553200" y="2819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effectLst/>
                <a:latin typeface="Tahoma" pitchFamily="34" charset="0"/>
              </a:rPr>
              <a:t>(2)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28600" y="914400"/>
            <a:ext cx="8915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152400"/>
            <a:ext cx="7239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86: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557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0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18">
            <a:off x="7846219" y="24606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Content Placeholder 7" descr="POINSET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866063" y="5584825"/>
            <a:ext cx="1277937" cy="1273175"/>
          </a:xfrm>
          <a:noFill/>
        </p:spPr>
      </p:pic>
      <p:sp>
        <p:nvSpPr>
          <p:cNvPr id="10" name="Horizontal Scroll 9"/>
          <p:cNvSpPr/>
          <p:nvPr/>
        </p:nvSpPr>
        <p:spPr>
          <a:xfrm>
            <a:off x="533400" y="533400"/>
            <a:ext cx="7848600" cy="2057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? Khi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788988" y="3100388"/>
            <a:ext cx="7593012" cy="291941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b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=&gt; Không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…(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gic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</a:rPr>
              <a:t> 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5-Point Star 1">
            <a:hlinkClick r:id="rId3" action="ppaction://hlinksldjump"/>
          </p:cNvPr>
          <p:cNvSpPr/>
          <p:nvPr/>
        </p:nvSpPr>
        <p:spPr>
          <a:xfrm>
            <a:off x="7826375" y="6019800"/>
            <a:ext cx="555625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533400" y="0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)  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Hỡi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ơi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lão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Hạc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!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Thì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ra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đến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lúc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cùng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lão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cũng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thể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làm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liều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như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ai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hết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...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như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thế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ấy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!...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đã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khóc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vì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trót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lừa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con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chó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!...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nhịn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ăn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tiền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lại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làm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ma,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bởi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không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muốn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liên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lụy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đến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hàng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xóm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láng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giềng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... Con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đáng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kính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ấy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bây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giờ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cũng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theo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gót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binh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Tư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có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ăn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ư?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Cuộc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quả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thật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cứ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mỗi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ngày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một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thêm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đáng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buồn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... 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                                                            (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Nam Cao, Lão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Hạc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)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0" y="2538413"/>
            <a:ext cx="891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F497D"/>
                </a:solidFill>
                <a:effectLst/>
                <a:latin typeface="Times New Roman" pitchFamily="18" charset="0"/>
              </a:rPr>
              <a:t>        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b) 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Nào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đâu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đêm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vàng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bên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bờ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suối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Ta say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mồi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đứng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uống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ánh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trăng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tan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? 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Đâu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ngày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mưa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chuyển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bốn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phương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ngàn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Ta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lặng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ngắm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giang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sơn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đổi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mới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?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Đâu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bình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minh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cây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xanh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nắng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gội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,</a:t>
            </a: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Tiếng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chim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ca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giấc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ngủ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tưng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bừng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?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Đâu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chiều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lênh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láng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máu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sau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rừng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Ta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đợi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chết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mảnh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mặt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trời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gay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gắt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, </a:t>
            </a:r>
          </a:p>
          <a:p>
            <a:pPr lvl="1">
              <a:defRPr/>
            </a:pP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Để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ta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chiếm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lấy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riêng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phần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bí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mật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?</a:t>
            </a:r>
            <a:endParaRPr lang="en-US" b="1" i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 lvl="1">
              <a:defRPr/>
            </a:pP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Than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ôi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!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Thời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oanh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liệt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nay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còn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đâu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?</a:t>
            </a:r>
          </a:p>
          <a:p>
            <a:pPr lvl="1">
              <a:defRPr/>
            </a:pP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						(</a:t>
            </a:r>
            <a:r>
              <a:rPr lang="en-US" b="1" i="1" err="1">
                <a:solidFill>
                  <a:prstClr val="black"/>
                </a:solidFill>
                <a:effectLst/>
                <a:latin typeface="Times New Roman" pitchFamily="18" charset="0"/>
              </a:rPr>
              <a:t>Thế</a:t>
            </a:r>
            <a:r>
              <a:rPr lang="en-US" b="1" i="1">
                <a:solidFill>
                  <a:prstClr val="black"/>
                </a:solidFill>
                <a:effectLst/>
                <a:latin typeface="Times New Roman" pitchFamily="18" charset="0"/>
              </a:rPr>
              <a:t> Lữ, Nhớ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rừng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i="1" dirty="0">
                <a:solidFill>
                  <a:srgbClr val="1F497D"/>
                </a:solidFill>
                <a:effectLst/>
                <a:latin typeface="Times New Roman" pitchFamily="18" charset="0"/>
              </a:rPr>
              <a:t>				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1864" name="Line 8"/>
          <p:cNvSpPr>
            <a:spLocks noChangeShapeType="1"/>
          </p:cNvSpPr>
          <p:nvPr/>
        </p:nvSpPr>
        <p:spPr bwMode="auto">
          <a:xfrm>
            <a:off x="1090613" y="381000"/>
            <a:ext cx="1905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1865" name="Line 9"/>
          <p:cNvSpPr>
            <a:spLocks noChangeShapeType="1"/>
          </p:cNvSpPr>
          <p:nvPr/>
        </p:nvSpPr>
        <p:spPr bwMode="auto">
          <a:xfrm>
            <a:off x="533400" y="6180138"/>
            <a:ext cx="10668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7010400" y="2743200"/>
            <a:ext cx="2133600" cy="2514600"/>
          </a:xfrm>
          <a:prstGeom prst="vertic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/>
              </a:rPr>
              <a:t>?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Trong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những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câu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trên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câu</a:t>
            </a:r>
            <a:r>
              <a:rPr lang="en-US" b="1" dirty="0">
                <a:solidFill>
                  <a:prstClr val="black"/>
                </a:solidFill>
                <a:effectLst/>
              </a:rPr>
              <a:t> 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nào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là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câu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cảm</a:t>
            </a:r>
            <a:r>
              <a:rPr lang="en-US" b="1" dirty="0">
                <a:solidFill>
                  <a:prstClr val="black"/>
                </a:solidFill>
                <a:effectLst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</a:rPr>
              <a:t>thán</a:t>
            </a:r>
            <a:r>
              <a:rPr lang="en-US" b="1" dirty="0">
                <a:solidFill>
                  <a:prstClr val="black"/>
                </a:solidFill>
                <a:effectLst/>
              </a:rPr>
              <a:t>?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6677025" y="2678113"/>
            <a:ext cx="2438400" cy="2514600"/>
          </a:xfrm>
          <a:prstGeom prst="vertic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cho biết đó là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5-Point Star 1">
            <a:hlinkClick r:id="rId2" action="ppaction://hlinksldjump"/>
          </p:cNvPr>
          <p:cNvSpPr/>
          <p:nvPr/>
        </p:nvSpPr>
        <p:spPr>
          <a:xfrm>
            <a:off x="8382000" y="60198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1" grpId="0"/>
      <p:bldP spid="8" grpId="0" animBg="1"/>
      <p:bldP spid="8" grpId="1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inh0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rgbClr val="FF66CC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705600" cy="25701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34588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al"/>
              </a:rPr>
              <a:t>KÝnh chóc quý thÇy c« m¹nh khoÎ</a:t>
            </a:r>
          </a:p>
        </p:txBody>
      </p:sp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6553200" cy="21129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48389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 các em chăm ngoan, học giỏi.</a:t>
            </a:r>
            <a:endParaRPr lang="en-US" sz="3600" b="1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2971800" y="381000"/>
            <a:ext cx="3962400" cy="6540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effectLst/>
                <a:latin typeface="Times New Roman" pitchFamily="18" charset="0"/>
              </a:rPr>
              <a:t>Kiểm tra bài cũ</a:t>
            </a:r>
          </a:p>
        </p:txBody>
      </p:sp>
      <p:sp>
        <p:nvSpPr>
          <p:cNvPr id="2458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1447800"/>
            <a:ext cx="2438400" cy="22098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FF8200">
                  <a:alpha val="89999"/>
                </a:srgbClr>
              </a:gs>
              <a:gs pos="10001">
                <a:srgbClr val="FF0000">
                  <a:alpha val="88999"/>
                </a:srgbClr>
              </a:gs>
              <a:gs pos="35001">
                <a:srgbClr val="BA0066">
                  <a:alpha val="86500"/>
                </a:srgbClr>
              </a:gs>
              <a:gs pos="70000">
                <a:srgbClr val="66008F">
                  <a:alpha val="83000"/>
                </a:srgbClr>
              </a:gs>
              <a:gs pos="100000">
                <a:srgbClr val="000082"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7" name="Picture 11" descr="dau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191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1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2209800" y="2819400"/>
            <a:ext cx="67818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Nêu đặc điểm hình thức </a:t>
            </a:r>
          </a:p>
          <a:p>
            <a:pPr algn="ctr"/>
            <a:r>
              <a:rPr lang="en-US" sz="36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 chức năng </a:t>
            </a:r>
            <a:r>
              <a:rPr lang="en-US" sz="38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3600" b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cầu khiến? </a:t>
            </a:r>
          </a:p>
        </p:txBody>
      </p:sp>
      <p:pic>
        <p:nvPicPr>
          <p:cNvPr id="59404" name="Picture 1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2806700" y="312738"/>
            <a:ext cx="3962400" cy="76993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effectLst/>
                <a:latin typeface="Times New Roman" pitchFamily="18" charset="0"/>
              </a:rPr>
              <a:t>Kiểm tra bài cũ</a:t>
            </a:r>
          </a:p>
        </p:txBody>
      </p:sp>
      <p:pic>
        <p:nvPicPr>
          <p:cNvPr id="6041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08275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Rectangle 17"/>
          <p:cNvSpPr>
            <a:spLocks noChangeArrowheads="1"/>
          </p:cNvSpPr>
          <p:nvPr/>
        </p:nvSpPr>
        <p:spPr bwMode="auto">
          <a:xfrm>
            <a:off x="493713" y="163195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 u="sng">
                <a:effectLst/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2800" b="1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effectLst/>
                <a:latin typeface="Times New Roman" pitchFamily="18" charset="0"/>
                <a:cs typeface="Times New Roman" pitchFamily="18" charset="0"/>
              </a:rPr>
              <a:t>Đặc điểm hình thức và chức năng của câu cầu khiến. </a:t>
            </a:r>
          </a:p>
        </p:txBody>
      </p:sp>
      <p:pic>
        <p:nvPicPr>
          <p:cNvPr id="6042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2590800"/>
            <a:ext cx="82296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...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... hay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...</a:t>
            </a:r>
          </a:p>
          <a:p>
            <a:pPr algn="just">
              <a:buFontTx/>
              <a:buChar char="-"/>
              <a:defRPr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/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i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i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381000" y="3033713"/>
            <a:ext cx="8610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 86: </a:t>
            </a:r>
            <a:r>
              <a:rPr lang="en-US" sz="5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 </a:t>
            </a:r>
            <a:endParaRPr lang="en-US" sz="66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3505200" y="2286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84175" y="877888"/>
            <a:ext cx="7634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901700" y="126841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i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1. </a:t>
            </a:r>
            <a:r>
              <a:rPr lang="en-US" b="1" i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Ví</a:t>
            </a:r>
            <a:r>
              <a:rPr lang="en-US" b="1" i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dụ</a:t>
            </a:r>
            <a:r>
              <a:rPr lang="en-US" b="1" i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:</a:t>
            </a:r>
            <a:r>
              <a:rPr lang="en-US" b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1676400"/>
            <a:ext cx="1841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3494" name="TextBox 10"/>
          <p:cNvSpPr txBox="1">
            <a:spLocks noChangeArrowheads="1"/>
          </p:cNvSpPr>
          <p:nvPr/>
        </p:nvSpPr>
        <p:spPr bwMode="auto">
          <a:xfrm>
            <a:off x="1905000" y="228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 Tiết 86:</a:t>
            </a:r>
            <a:endParaRPr lang="en-US">
              <a:effectLst/>
            </a:endParaRPr>
          </a:p>
        </p:txBody>
      </p:sp>
      <p:pic>
        <p:nvPicPr>
          <p:cNvPr id="63495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1700" y="1714500"/>
            <a:ext cx="218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i="1" u="sng" dirty="0">
                <a:solidFill>
                  <a:srgbClr val="FF0000"/>
                </a:solidFill>
                <a:effectLst/>
                <a:latin typeface="Times New Roman" pitchFamily="18" charset="0"/>
                <a:hlinkClick r:id="rId3" action="ppaction://hlinksldjump"/>
              </a:rPr>
              <a:t>2. </a:t>
            </a:r>
            <a:r>
              <a:rPr lang="en-US" b="1" i="1" u="sng" dirty="0" err="1">
                <a:solidFill>
                  <a:srgbClr val="FF0000"/>
                </a:solidFill>
                <a:effectLst/>
                <a:latin typeface="Times New Roman" pitchFamily="18" charset="0"/>
                <a:hlinkClick r:id="rId3" action="ppaction://hlinksldjump"/>
              </a:rPr>
              <a:t>Nhận</a:t>
            </a:r>
            <a:r>
              <a:rPr lang="en-US" b="1" i="1" u="sng" dirty="0">
                <a:solidFill>
                  <a:srgbClr val="FF0000"/>
                </a:solidFill>
                <a:effectLst/>
                <a:latin typeface="Times New Roman" pitchFamily="18" charset="0"/>
                <a:hlinkClick r:id="rId3" action="ppaction://hlinksldjump"/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  <a:effectLst/>
                <a:latin typeface="Times New Roman" pitchFamily="18" charset="0"/>
                <a:hlinkClick r:id="rId3" action="ppaction://hlinksldjump"/>
              </a:rPr>
              <a:t>xét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endParaRPr lang="en-US" b="1" u="sng" dirty="0"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3499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1650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3763" y="3830638"/>
            <a:ext cx="80978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Hình thức:</a:t>
            </a:r>
          </a:p>
          <a:p>
            <a:pPr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+ Có từ cảm thán: ôi, than ôi, hỡi ơi, chao ơi, trời ơi, thay, biết bao, xiết bao…</a:t>
            </a:r>
          </a:p>
          <a:p>
            <a:pPr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+ Thường kết thúc câu bằng dấu chấm than.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3763" y="5284788"/>
            <a:ext cx="80978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Chức năng:</a:t>
            </a:r>
          </a:p>
          <a:p>
            <a:pPr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+ Bộc lộ trực tiếp cảm xúc của người nói (người viết).</a:t>
            </a:r>
          </a:p>
          <a:p>
            <a:pPr>
              <a:defRPr/>
            </a:pPr>
            <a:r>
              <a:rPr lang="en-US">
                <a:effectLst/>
                <a:latin typeface="Times New Roman" pitchFamily="18" charset="0"/>
                <a:cs typeface="Times New Roman" pitchFamily="18" charset="0"/>
              </a:rPr>
              <a:t>+ Xuất hiện chủ yếu trong ngôn ngữ nói hằng ngày hay ngôn ngữ văn chương.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93762" y="3360738"/>
            <a:ext cx="558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i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3. </a:t>
            </a:r>
            <a:r>
              <a:rPr lang="en-US" b="1" i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Kết</a:t>
            </a:r>
            <a:r>
              <a:rPr lang="en-US" b="1" i="1" u="sng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luận</a:t>
            </a:r>
            <a:r>
              <a:rPr lang="en-US" b="1" i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:  (</a:t>
            </a:r>
            <a:r>
              <a:rPr lang="en-US" b="1" i="1" u="sng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Ghi</a:t>
            </a:r>
            <a:r>
              <a:rPr lang="en-US" b="1" i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rgbClr val="0070C0"/>
                </a:solidFill>
                <a:effectLst/>
                <a:latin typeface="Times New Roman" pitchFamily="18" charset="0"/>
              </a:rPr>
              <a:t>nhớ</a:t>
            </a:r>
            <a:r>
              <a:rPr lang="en-US" b="1" i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/ </a:t>
            </a:r>
            <a:r>
              <a:rPr lang="en-US" b="1" i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SGK / 44) 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endParaRPr lang="en-US" b="1" u="sng" dirty="0">
              <a:solidFill>
                <a:srgbClr val="0070C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6463" y="2160588"/>
            <a:ext cx="77343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>
              <a:buFontTx/>
              <a:buChar char="-"/>
              <a:defRPr/>
            </a:pP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dirty="0" err="1">
                <a:effectLst/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thán</a:t>
            </a:r>
            <a:r>
              <a:rPr lang="en-US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7" grpId="0"/>
      <p:bldP spid="12" grpId="0"/>
      <p:bldP spid="2" grpId="0"/>
      <p:bldP spid="19" grpId="0"/>
      <p:bldP spid="2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effectLst/>
                <a:latin typeface="Arial" charset="0"/>
              </a:rPr>
              <a:t>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4692" name="Picture 4" descr="cobebandi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449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Poster_VinhHa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8327" b="14400"/>
          <a:stretch>
            <a:fillRect/>
          </a:stretch>
        </p:blipFill>
        <p:spPr bwMode="auto">
          <a:xfrm>
            <a:off x="4724400" y="2743200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411480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4724400" y="1835150"/>
            <a:ext cx="4114800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Chao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vịnh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xiết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! </a:t>
            </a: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1143000" y="1524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86: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  <a:p>
            <a:pPr eaLnBrk="1" hangingPunct="1"/>
            <a:endParaRPr lang="en-US" dirty="0">
              <a:effectLst/>
            </a:endParaRPr>
          </a:p>
        </p:txBody>
      </p:sp>
      <p:pic>
        <p:nvPicPr>
          <p:cNvPr id="64521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18">
            <a:off x="7846219" y="24606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 animBg="1"/>
      <p:bldP spid="1146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762000"/>
            <a:ext cx="82296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CC33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b="1" smtClean="0"/>
              <a:t> </a:t>
            </a:r>
          </a:p>
        </p:txBody>
      </p:sp>
      <p:pic>
        <p:nvPicPr>
          <p:cNvPr id="65539" name="Picture 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Water li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96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1295400" y="6011863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Ôi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những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bông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hoa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này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thật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đẹp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!</a:t>
            </a:r>
          </a:p>
        </p:txBody>
      </p:sp>
      <p:sp>
        <p:nvSpPr>
          <p:cNvPr id="65545" name="TextBox 8"/>
          <p:cNvSpPr txBox="1">
            <a:spLocks noChangeArrowheads="1"/>
          </p:cNvSpPr>
          <p:nvPr/>
        </p:nvSpPr>
        <p:spPr bwMode="auto">
          <a:xfrm>
            <a:off x="990600" y="304800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86: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  <a:p>
            <a:pPr eaLnBrk="1" hangingPunct="1"/>
            <a:endParaRPr lang="en-US" dirty="0">
              <a:effectLst/>
            </a:endParaRPr>
          </a:p>
        </p:txBody>
      </p:sp>
      <p:sp>
        <p:nvSpPr>
          <p:cNvPr id="65546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/>
                <a:latin typeface="Arial" charset="0"/>
              </a:rPr>
              <a:t>      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304800" y="1447800"/>
            <a:ext cx="85344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endParaRPr lang="en-US" b="1" u="sng" dirty="0">
              <a:solidFill>
                <a:srgbClr val="FF0000"/>
              </a:solidFill>
              <a:effectLst/>
              <a:latin typeface="Arial" charset="0"/>
            </a:endParaRPr>
          </a:p>
          <a:p>
            <a:pPr marL="342900" indent="-342900">
              <a:defRPr/>
            </a:pPr>
            <a:r>
              <a:rPr lang="en-US" b="1" dirty="0">
                <a:solidFill>
                  <a:prstClr val="black"/>
                </a:solidFill>
                <a:effectLst/>
                <a:latin typeface="Arial" charset="0"/>
              </a:rPr>
              <a:t>	</a:t>
            </a:r>
            <a:r>
              <a:rPr lang="en-US" b="1" u="sng" dirty="0" err="1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tập1 / 44 :</a:t>
            </a:r>
            <a:endParaRPr lang="en-US" b="1" u="sng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cự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Lo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lphaLcPeriod" startAt="2"/>
              <a:defRPr/>
            </a:pP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gớm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marL="457200" indent="-457200">
              <a:buFontTx/>
              <a:buAutoNum type="alphaLcPeriod" startAt="2"/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Chao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: hung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hống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hách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láo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6">
              <a:defRPr/>
            </a:pPr>
            <a:r>
              <a:rPr lang="en-US" b="1" dirty="0">
                <a:solidFill>
                  <a:srgbClr val="1F497D">
                    <a:lumMod val="75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8547" name="Line 3"/>
          <p:cNvSpPr>
            <a:spLocks noChangeShapeType="1"/>
          </p:cNvSpPr>
          <p:nvPr/>
        </p:nvSpPr>
        <p:spPr bwMode="auto">
          <a:xfrm flipV="1">
            <a:off x="5570538" y="36576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914400" y="3297238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6858000" y="3652838"/>
            <a:ext cx="1066800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66566" name="Picture 9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10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9718">
            <a:off x="7845426" y="20637"/>
            <a:ext cx="13208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10"/>
          <p:cNvSpPr txBox="1">
            <a:spLocks noChangeArrowheads="1"/>
          </p:cNvSpPr>
          <p:nvPr/>
        </p:nvSpPr>
        <p:spPr bwMode="auto">
          <a:xfrm>
            <a:off x="1066800" y="0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 86: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CÂU CẢM THÁN</a:t>
            </a:r>
          </a:p>
          <a:p>
            <a:pPr eaLnBrk="1" hangingPunct="1"/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04800" y="1216025"/>
            <a:ext cx="4070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6571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Picture 8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7650" y="558323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952500" y="476885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914400" y="4387850"/>
            <a:ext cx="36195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918075" y="4419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66857" y="-794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67650" y="5583238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POINSE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4" y="5584031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11"/>
          <p:cNvSpPr txBox="1">
            <a:spLocks noChangeArrowheads="1"/>
          </p:cNvSpPr>
          <p:nvPr/>
        </p:nvSpPr>
        <p:spPr bwMode="auto">
          <a:xfrm>
            <a:off x="401638" y="252413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003366"/>
                </a:solidFill>
                <a:effectLst/>
                <a:latin typeface="Times New Roman" pitchFamily="18" charset="0"/>
              </a:rPr>
              <a:t>    </a:t>
            </a:r>
            <a:r>
              <a:rPr lang="en-US" b="1" u="sng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Bài</a:t>
            </a:r>
            <a:r>
              <a:rPr lang="en-US" b="1" u="sng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/>
                <a:latin typeface="Times New Roman" pitchFamily="18" charset="0"/>
              </a:rPr>
              <a:t>tập</a:t>
            </a:r>
            <a:r>
              <a:rPr lang="en-US" b="1" u="sng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2/44,45: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Phân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tích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tình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xúc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hiện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sau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đây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.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Có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thể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xếp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những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này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vào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kiểu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cảm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thán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được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không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?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Vì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effectLst/>
                <a:latin typeface="Times New Roman" pitchFamily="18" charset="0"/>
              </a:rPr>
              <a:t>sao</a:t>
            </a:r>
            <a:r>
              <a:rPr lang="en-US" b="1" dirty="0">
                <a:solidFill>
                  <a:srgbClr val="0070C0"/>
                </a:solidFill>
                <a:effectLst/>
                <a:latin typeface="Times New Roman" pitchFamily="18" charset="0"/>
              </a:rPr>
              <a:t> ?</a:t>
            </a:r>
          </a:p>
        </p:txBody>
      </p:sp>
      <p:sp>
        <p:nvSpPr>
          <p:cNvPr id="59411" name="Text Box 19"/>
          <p:cNvSpPr txBox="1">
            <a:spLocks noChangeArrowheads="1"/>
          </p:cNvSpPr>
          <p:nvPr/>
        </p:nvSpPr>
        <p:spPr bwMode="auto">
          <a:xfrm>
            <a:off x="530225" y="29305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  <a:effectLst/>
              </a:rPr>
              <a:t> 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= &gt;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Bộc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lộ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lời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 than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thở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người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nông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dân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dưới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chế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độ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phong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kiến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endParaRPr lang="en-US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59414" name="Text Box 22"/>
          <p:cNvSpPr txBox="1">
            <a:spLocks noChangeArrowheads="1"/>
          </p:cNvSpPr>
          <p:nvPr/>
        </p:nvSpPr>
        <p:spPr bwMode="auto">
          <a:xfrm>
            <a:off x="381000" y="1730375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>
                <a:solidFill>
                  <a:prstClr val="black"/>
                </a:solidFill>
                <a:effectLst/>
                <a:latin typeface="Times New Roman" pitchFamily="18" charset="0"/>
              </a:rPr>
              <a:t>   </a:t>
            </a:r>
            <a:r>
              <a:rPr lang="en-US" b="1">
                <a:solidFill>
                  <a:prstClr val="black"/>
                </a:solidFill>
                <a:effectLst/>
                <a:latin typeface="Times New Roman" pitchFamily="18" charset="0"/>
              </a:rPr>
              <a:t>a. Ai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bể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kia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đầy</a:t>
            </a:r>
            <a:endParaRPr lang="en-US" b="1" dirty="0">
              <a:solidFill>
                <a:prstClr val="black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   Cho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ao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kia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cạn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cho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gầy</a:t>
            </a:r>
            <a:r>
              <a:rPr lang="en-US" b="1" dirty="0">
                <a:solidFill>
                  <a:prstClr val="black"/>
                </a:solidFill>
                <a:effectLst/>
                <a:latin typeface="Times New Roman" pitchFamily="18" charset="0"/>
              </a:rPr>
              <a:t> </a:t>
            </a:r>
            <a:r>
              <a:rPr lang="en-US" b="1" err="1">
                <a:solidFill>
                  <a:prstClr val="black"/>
                </a:solidFill>
                <a:effectLst/>
                <a:latin typeface="Times New Roman" pitchFamily="18" charset="0"/>
              </a:rPr>
              <a:t>cò</a:t>
            </a:r>
            <a:r>
              <a:rPr lang="en-US" b="1">
                <a:solidFill>
                  <a:prstClr val="black"/>
                </a:solidFill>
                <a:effectLst/>
                <a:latin typeface="Times New Roman" pitchFamily="18" charset="0"/>
              </a:rPr>
              <a:t> con?</a:t>
            </a:r>
            <a:r>
              <a:rPr lang="en-US" b="1">
                <a:solidFill>
                  <a:srgbClr val="000099"/>
                </a:solidFill>
                <a:effectLst/>
                <a:latin typeface="Times New Roman" pitchFamily="18" charset="0"/>
              </a:rPr>
              <a:t>     </a:t>
            </a:r>
            <a:endParaRPr lang="en-US" b="1" dirty="0">
              <a:solidFill>
                <a:srgbClr val="000099"/>
              </a:solidFill>
              <a:effectLst/>
              <a:latin typeface="Times New Roman" pitchFamily="18" charset="0"/>
            </a:endParaRPr>
          </a:p>
          <a:p>
            <a:pPr>
              <a:defRPr/>
            </a:pPr>
            <a:r>
              <a:rPr lang="en-US" b="1" dirty="0">
                <a:solidFill>
                  <a:srgbClr val="000099"/>
                </a:solidFill>
                <a:effectLst/>
                <a:latin typeface="Times New Roman" pitchFamily="18" charset="0"/>
              </a:rPr>
              <a:t>                                                       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(Ca </a:t>
            </a:r>
            <a:r>
              <a:rPr lang="en-US" b="1" i="1" dirty="0" err="1">
                <a:solidFill>
                  <a:prstClr val="black"/>
                </a:solidFill>
                <a:effectLst/>
                <a:latin typeface="Times New Roman" pitchFamily="18" charset="0"/>
              </a:rPr>
              <a:t>dao</a:t>
            </a:r>
            <a:r>
              <a:rPr lang="en-US" b="1" i="1" dirty="0">
                <a:solidFill>
                  <a:prstClr val="black"/>
                </a:solidFill>
                <a:effectLst/>
                <a:latin typeface="Times New Roman" pitchFamily="18" charset="0"/>
              </a:rPr>
              <a:t>)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429000"/>
            <a:ext cx="8534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</a:rPr>
              <a:t> </a:t>
            </a:r>
            <a:endParaRPr lang="vi-VN" sz="2200" b="1" i="1" dirty="0">
              <a:solidFill>
                <a:prstClr val="black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2925" y="3890963"/>
            <a:ext cx="80057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0" hangingPunct="0">
              <a:defRPr/>
            </a:pP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				(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/>
                <a:latin typeface="Times New Roman" pitchFamily="18" charset="0"/>
                <a:cs typeface="Times New Roman" pitchFamily="18" charset="0"/>
              </a:rPr>
              <a:t>ngâm</a:t>
            </a:r>
            <a:r>
              <a:rPr lang="en-US" b="1" dirty="0"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>
              <a:defRPr/>
            </a:pPr>
            <a:endParaRPr lang="en-US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buFont typeface="Symbol" pitchFamily="18" charset="2"/>
              <a:buChar char="Þ"/>
              <a:defRPr/>
            </a:pP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err="1">
                <a:effectLst/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b="1" i="1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0" hangingPunct="0">
              <a:buFont typeface="Symbol" pitchFamily="18" charset="2"/>
              <a:buChar char="Þ"/>
              <a:defRPr/>
            </a:pPr>
            <a:endParaRPr lang="en-US" b="1" i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59411" grpId="0"/>
      <p:bldP spid="594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588TGp_Housesale_light">
  <a:themeElements>
    <a:clrScheme name="3 1">
      <a:dk1>
        <a:srgbClr val="000000"/>
      </a:dk1>
      <a:lt1>
        <a:srgbClr val="FFFFFF"/>
      </a:lt1>
      <a:dk2>
        <a:srgbClr val="114F9B"/>
      </a:dk2>
      <a:lt2>
        <a:srgbClr val="C0C0C0"/>
      </a:lt2>
      <a:accent1>
        <a:srgbClr val="4792D7"/>
      </a:accent1>
      <a:accent2>
        <a:srgbClr val="F6750A"/>
      </a:accent2>
      <a:accent3>
        <a:srgbClr val="FFFFFF"/>
      </a:accent3>
      <a:accent4>
        <a:srgbClr val="000000"/>
      </a:accent4>
      <a:accent5>
        <a:srgbClr val="B1C7E8"/>
      </a:accent5>
      <a:accent6>
        <a:srgbClr val="DF6908"/>
      </a:accent6>
      <a:hlink>
        <a:srgbClr val="8CB929"/>
      </a:hlink>
      <a:folHlink>
        <a:srgbClr val="C072AA"/>
      </a:folHlink>
    </a:clrScheme>
    <a:fontScheme name="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 1">
        <a:dk1>
          <a:srgbClr val="000000"/>
        </a:dk1>
        <a:lt1>
          <a:srgbClr val="FFFFFF"/>
        </a:lt1>
        <a:dk2>
          <a:srgbClr val="114F9B"/>
        </a:dk2>
        <a:lt2>
          <a:srgbClr val="C0C0C0"/>
        </a:lt2>
        <a:accent1>
          <a:srgbClr val="4792D7"/>
        </a:accent1>
        <a:accent2>
          <a:srgbClr val="F6750A"/>
        </a:accent2>
        <a:accent3>
          <a:srgbClr val="FFFFFF"/>
        </a:accent3>
        <a:accent4>
          <a:srgbClr val="000000"/>
        </a:accent4>
        <a:accent5>
          <a:srgbClr val="B1C7E8"/>
        </a:accent5>
        <a:accent6>
          <a:srgbClr val="DF6908"/>
        </a:accent6>
        <a:hlink>
          <a:srgbClr val="8CB929"/>
        </a:hlink>
        <a:folHlink>
          <a:srgbClr val="C07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2">
        <a:dk1>
          <a:srgbClr val="000000"/>
        </a:dk1>
        <a:lt1>
          <a:srgbClr val="FFFFFF"/>
        </a:lt1>
        <a:dk2>
          <a:srgbClr val="660033"/>
        </a:dk2>
        <a:lt2>
          <a:srgbClr val="C0C0C0"/>
        </a:lt2>
        <a:accent1>
          <a:srgbClr val="948EDE"/>
        </a:accent1>
        <a:accent2>
          <a:srgbClr val="36B9BC"/>
        </a:accent2>
        <a:accent3>
          <a:srgbClr val="FFFFFF"/>
        </a:accent3>
        <a:accent4>
          <a:srgbClr val="000000"/>
        </a:accent4>
        <a:accent5>
          <a:srgbClr val="C8C6EC"/>
        </a:accent5>
        <a:accent6>
          <a:srgbClr val="30A7AA"/>
        </a:accent6>
        <a:hlink>
          <a:srgbClr val="C8B540"/>
        </a:hlink>
        <a:folHlink>
          <a:srgbClr val="8198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8FC670"/>
        </a:accent1>
        <a:accent2>
          <a:srgbClr val="40B1C8"/>
        </a:accent2>
        <a:accent3>
          <a:srgbClr val="FFFFFF"/>
        </a:accent3>
        <a:accent4>
          <a:srgbClr val="000000"/>
        </a:accent4>
        <a:accent5>
          <a:srgbClr val="C6DFBB"/>
        </a:accent5>
        <a:accent6>
          <a:srgbClr val="39A0B5"/>
        </a:accent6>
        <a:hlink>
          <a:srgbClr val="FBAC0D"/>
        </a:hlink>
        <a:folHlink>
          <a:srgbClr val="D4CF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1054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Office Theme</vt:lpstr>
      <vt:lpstr>3_Default Design</vt:lpstr>
      <vt:lpstr>1_Office Theme</vt:lpstr>
      <vt:lpstr>1_Default Design</vt:lpstr>
      <vt:lpstr>2_Office Theme</vt:lpstr>
      <vt:lpstr>3_Office Theme</vt:lpstr>
      <vt:lpstr>1_588TGp_Housesale_light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314</cp:revision>
  <dcterms:created xsi:type="dcterms:W3CDTF">2005-02-12T07:10:17Z</dcterms:created>
  <dcterms:modified xsi:type="dcterms:W3CDTF">2020-04-12T10:02:31Z</dcterms:modified>
</cp:coreProperties>
</file>